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anum Gothic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696A09B-8CDF-4F17-A16F-43BA937509DC}">
  <a:tblStyle styleId="{3696A09B-8CDF-4F17-A16F-43BA937509D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D7046DB-0574-4661-AFDE-3EC0193EBC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anumGothic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NanumGothic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180eb82d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5180eb82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1197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200">
                <a:latin typeface="Arial"/>
                <a:ea typeface="Arial"/>
                <a:cs typeface="Arial"/>
                <a:sym typeface="Arial"/>
              </a:rPr>
              <a:t>와인 추천 시스템</a:t>
            </a:r>
            <a:r>
              <a:rPr b="1" baseline="-25000" lang="ko-KR" sz="3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3200">
                <a:latin typeface="Arial"/>
                <a:ea typeface="Arial"/>
                <a:cs typeface="Arial"/>
                <a:sym typeface="Arial"/>
              </a:rPr>
              <a:t>구축</a:t>
            </a:r>
            <a:r>
              <a:rPr lang="ko-KR" sz="3200">
                <a:latin typeface="Arial"/>
                <a:ea typeface="Arial"/>
                <a:cs typeface="Arial"/>
                <a:sym typeface="Arial"/>
              </a:rPr>
              <a:t>을 통한 매출 증대 방안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2300">
                <a:latin typeface="Arial"/>
                <a:ea typeface="Arial"/>
                <a:cs typeface="Arial"/>
                <a:sym typeface="Arial"/>
              </a:rPr>
              <a:t>와인 선택속성 데이터 분석</a:t>
            </a:r>
            <a:r>
              <a:rPr lang="ko-KR" sz="2300">
                <a:latin typeface="Arial"/>
                <a:ea typeface="Arial"/>
                <a:cs typeface="Arial"/>
                <a:sym typeface="Arial"/>
              </a:rPr>
              <a:t>을 기반으로-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33381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-KR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13.5°</a:t>
            </a:r>
            <a:endParaRPr b="1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100">
                <a:latin typeface="Arial"/>
                <a:ea typeface="Arial"/>
                <a:cs typeface="Arial"/>
                <a:sym typeface="Arial"/>
              </a:rPr>
              <a:t>김원배 연선경 오가영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100">
                <a:latin typeface="Arial"/>
                <a:ea typeface="Arial"/>
                <a:cs typeface="Arial"/>
                <a:sym typeface="Arial"/>
              </a:rPr>
              <a:t>이준영 이재윤 최우혁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225095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조사 인자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23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1" name="Google Shape;191;p23"/>
          <p:cNvGraphicFramePr/>
          <p:nvPr/>
        </p:nvGraphicFramePr>
        <p:xfrm>
          <a:off x="464456" y="5469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{3696A09B-8CDF-4F17-A16F-43BA937509DC}</a:tableStyleId>
              </a:tblPr>
              <a:tblGrid>
                <a:gridCol w="1065400"/>
                <a:gridCol w="1235125"/>
                <a:gridCol w="3534225"/>
                <a:gridCol w="689425"/>
                <a:gridCol w="1734450"/>
              </a:tblGrid>
              <a:tr h="246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DB</a:t>
                      </a:r>
                      <a:endParaRPr/>
                    </a:p>
                  </a:txBody>
                  <a:tcPr marT="30375" marB="30375" marR="60750" marL="607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항목명</a:t>
                      </a:r>
                      <a:endParaRPr sz="1100" u="none" cap="none" strike="noStrike"/>
                    </a:p>
                  </a:txBody>
                  <a:tcPr marT="30375" marB="30375" marR="60750" marL="607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의미</a:t>
                      </a:r>
                      <a:endParaRPr sz="1100" u="none" cap="none" strike="noStrike"/>
                    </a:p>
                  </a:txBody>
                  <a:tcPr marT="30375" marB="30375" marR="60750" marL="607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속성</a:t>
                      </a:r>
                      <a:endParaRPr sz="1100" u="none" cap="none" strike="noStrike"/>
                    </a:p>
                  </a:txBody>
                  <a:tcPr marT="30375" marB="30375" marR="60750" marL="607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특이사항</a:t>
                      </a:r>
                      <a:endParaRPr sz="1100" u="none" cap="none" strike="noStrike"/>
                    </a:p>
                  </a:txBody>
                  <a:tcPr marT="30375" marB="30375" marR="60750" marL="60750"/>
                </a:tc>
              </a:tr>
              <a:tr h="246400">
                <a:tc rowSpan="8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Sales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Seq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선호 조사 대상의 인덱스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ID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Gender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선호 조사 대상의 성별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 (M, F)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Age</a:t>
                      </a:r>
                      <a:endParaRPr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선호 조사 대상의 연령대(20대, 30대 등)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Job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선호 조사 대상의 직업(학생, 임시직 등)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246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Marital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고객의 결혼 상태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Province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고객의 주소 (광역시도 각 6개) 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전국 시, 도 X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246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City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고객의 주소 (5개 시구)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Choice1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첫 번째로 선택한 포도주 (8개 집단)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FEEDD8"/>
                    </a:solidFill>
                  </a:tcPr>
                </a:tc>
              </a:tr>
              <a:tr h="4253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Side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Side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시음회에 임의로 제공된 하나의 안주 (치즈 8개 집단)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결측치 존재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</a:tr>
              <a:tr h="6075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Choice2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안주가 주어졌을 때 선택한 안주를 먹고 선택한 포도주 (8개 집단)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D2D2D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24"/>
          <p:cNvGraphicFramePr/>
          <p:nvPr/>
        </p:nvGraphicFramePr>
        <p:xfrm>
          <a:off x="354083" y="6416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{3696A09B-8CDF-4F17-A16F-43BA937509DC}</a:tableStyleId>
              </a:tblPr>
              <a:tblGrid>
                <a:gridCol w="1632850"/>
                <a:gridCol w="1632850"/>
                <a:gridCol w="1342575"/>
                <a:gridCol w="907150"/>
                <a:gridCol w="2772225"/>
              </a:tblGrid>
              <a:tr h="243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DB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항목명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의미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속성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특이사항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</a:tr>
              <a:tr h="243825">
                <a:tc rowSpan="1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Wine Quality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Fixed Acidity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고정 산도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Volatile Acidity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휘발성 산도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Citric Acid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구연산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Residual Sugar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잔류 설탕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Chlorides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염화나트륨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425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Free Sulfur Dioxide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자유 이산화황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425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Total Sulfur Dioxide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총 이산화황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Density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밀도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pH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산성도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Sulphates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칼슘 황산염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Alcohol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알코올 도수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Quality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퀄리티 (1~8)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측정값 3 ~ 8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조사 인자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" name="Google Shape;199;p24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206" name="Google Shape;206;p25"/>
          <p:cNvGraphicFramePr/>
          <p:nvPr/>
        </p:nvGraphicFramePr>
        <p:xfrm>
          <a:off x="493486" y="6090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{3696A09B-8CDF-4F17-A16F-43BA937509DC}</a:tableStyleId>
              </a:tblPr>
              <a:tblGrid>
                <a:gridCol w="1153875"/>
                <a:gridCol w="1415150"/>
                <a:gridCol w="2278750"/>
                <a:gridCol w="1422400"/>
                <a:gridCol w="1843325"/>
              </a:tblGrid>
              <a:tr h="243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DB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항목명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의미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속성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특이사항</a:t>
                      </a:r>
                      <a:endParaRPr sz="1200" u="none" cap="none" strike="noStrike"/>
                    </a:p>
                  </a:txBody>
                  <a:tcPr marT="30050" marB="30050" marR="60125" marL="60125"/>
                </a:tc>
              </a:tr>
              <a:tr h="243825">
                <a:tc rowSpan="9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Sales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Job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직업 (13 집단)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Date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구매 날짜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범주형 (날짜)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5~10월까지 일 단위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Gender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구매자 성별 (남성, 여성)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Age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구매자 연령대 (20대 등)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Marital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구매자 결혼 여부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425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Province</a:t>
                      </a:r>
                      <a:endParaRPr b="0"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고객의 주소 (광역시도 각 6개) 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전국 시, 도 X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</a:tr>
              <a:tr h="425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City</a:t>
                      </a:r>
                      <a:endParaRPr b="0"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고객의 주소 (5개 시구)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Purchase</a:t>
                      </a:r>
                      <a:endParaRPr b="0"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고객의 구매 목록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범주형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200" u="none" cap="none" strike="noStrike"/>
                        <a:t>Amount</a:t>
                      </a:r>
                      <a:endParaRPr b="0"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고객의 구매 와인 총 가격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연속형</a:t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0050" marB="30050" marR="60125" marL="60125" anchor="ctr">
                    <a:solidFill>
                      <a:srgbClr val="E6B8AF"/>
                    </a:solidFill>
                  </a:tcPr>
                </a:tc>
              </a:tr>
              <a:tr h="243825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Frequency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Prefer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와인 선택 시 주요 결정사항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(2개 집단)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Frequency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음주 횟수 (0~7회)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</a:tr>
              <a:tr h="243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WineFrequency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와인 음주 횟수 (0~5회)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범주형</a:t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0375" marB="30375" marR="60750" marL="60750" anchor="ctr">
                    <a:solidFill>
                      <a:srgbClr val="E3E8EA"/>
                    </a:solidFill>
                  </a:tcPr>
                </a:tc>
              </a:tr>
            </a:tbl>
          </a:graphicData>
        </a:graphic>
      </p:graphicFrame>
      <p:sp>
        <p:nvSpPr>
          <p:cNvPr id="207" name="Google Shape;207;p25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조사 인자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25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7" name="Google Shape;217;p26"/>
          <p:cNvGraphicFramePr/>
          <p:nvPr/>
        </p:nvGraphicFramePr>
        <p:xfrm>
          <a:off x="756608" y="9491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{3696A09B-8CDF-4F17-A16F-43BA937509DC}</a:tableStyleId>
              </a:tblPr>
              <a:tblGrid>
                <a:gridCol w="887725"/>
                <a:gridCol w="890400"/>
                <a:gridCol w="1120400"/>
                <a:gridCol w="1910475"/>
                <a:gridCol w="2971625"/>
              </a:tblGrid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확인결과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정제 방안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</a:tr>
              <a:tr h="242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seq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Seq 결측치는 index값으로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남녀 분포 비율로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(4:6 비율로 랜덤 대체)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‘미상’이 7개는 무시할 정도라 판단되어 제거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직업별 예상 나이로 대체</a:t>
                      </a:r>
                      <a:b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(20대 교수,의사는 드뭄)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job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미상 : 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‘미상’이 5개는 무시할 정도라 판단되어 제거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분포비율로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marital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UNKNOW : 13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이상치 : 응답 거부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결혼, 비결혼 비율로 대체</a:t>
                      </a:r>
                      <a:b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(7:3 비율로 랜덤 대체)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province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 : 값 누락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결측치를 city의 부모 카테고리로 대체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city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choice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275" marB="0" marR="5275" marL="52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Wine_Data_Preference </a:t>
            </a:r>
            <a:r>
              <a:rPr b="1" lang="ko-KR" sz="800">
                <a:latin typeface="Nanum Gothic"/>
                <a:ea typeface="Nanum Gothic"/>
                <a:cs typeface="Nanum Gothic"/>
                <a:sym typeface="Nanum Gothic"/>
              </a:rPr>
              <a:t>(10,000 데이</a:t>
            </a:r>
            <a:r>
              <a:rPr b="1" lang="ko-KR" sz="800">
                <a:latin typeface="Nanum Gothic"/>
                <a:ea typeface="Nanum Gothic"/>
                <a:cs typeface="Nanum Gothic"/>
                <a:sym typeface="Nanum Gothic"/>
              </a:rPr>
              <a:t>터)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27"/>
          <p:cNvGraphicFramePr/>
          <p:nvPr/>
        </p:nvGraphicFramePr>
        <p:xfrm>
          <a:off x="304228" y="87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{3696A09B-8CDF-4F17-A16F-43BA937509DC}</a:tableStyleId>
              </a:tblPr>
              <a:tblGrid>
                <a:gridCol w="1072850"/>
                <a:gridCol w="851125"/>
                <a:gridCol w="1315175"/>
                <a:gridCol w="1964325"/>
                <a:gridCol w="3215400"/>
              </a:tblGrid>
              <a:tr h="181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방안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8EA"/>
                    </a:solidFill>
                  </a:tcPr>
                </a:tc>
              </a:tr>
              <a:tr h="266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fixed acidity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확인 요망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volatile acidity 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확인 요망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citric acid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확인 요망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residual sugar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의심: 11 (&gt;9)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 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필요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chlorides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의심: 2 (&gt;=0.6)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 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필요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free sulfur dioxide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확인 요망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total sulfur dioxide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의심:</a:t>
                      </a: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2 (&gt;=300)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 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필요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density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확인 요망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pH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확인 요망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sulphates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확인 요망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alcohol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확인 요망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quality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확인 요망</a:t>
                      </a:r>
                      <a:endParaRPr sz="1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5350" marB="0" marR="5350" marL="5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7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1818848" y="4484127"/>
            <a:ext cx="538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MAX와 3Q 값의 차이가 일정 수준을 넘는 데이터를 이상치로 판단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Wine_Quality_Red/White </a:t>
            </a:r>
            <a:r>
              <a:rPr b="1" lang="ko-KR" sz="800">
                <a:latin typeface="Nanum Gothic"/>
                <a:ea typeface="Nanum Gothic"/>
                <a:cs typeface="Nanum Gothic"/>
                <a:sym typeface="Nanum Gothic"/>
              </a:rPr>
              <a:t>(1599개 데이</a:t>
            </a:r>
            <a:r>
              <a:rPr b="1" lang="ko-KR" sz="800">
                <a:latin typeface="Nanum Gothic"/>
                <a:ea typeface="Nanum Gothic"/>
                <a:cs typeface="Nanum Gothic"/>
                <a:sym typeface="Nanum Gothic"/>
              </a:rPr>
              <a:t>터)</a:t>
            </a:r>
            <a:endParaRPr b="1"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p28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025" y="791348"/>
            <a:ext cx="4402575" cy="298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2707" y="791349"/>
            <a:ext cx="4105258" cy="298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1295561" y="3916000"/>
            <a:ext cx="235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Standard Scale 데이터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5841636" y="3916000"/>
            <a:ext cx="214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MinMax Scale 데이터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3650100" y="450577"/>
            <a:ext cx="173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의심 배경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450" y="19189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450" y="1722300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450" y="23784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450" y="3034650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950" y="19189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950" y="1722300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950" y="2378475"/>
            <a:ext cx="240200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950" y="3034650"/>
            <a:ext cx="240200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712800" y="4388175"/>
            <a:ext cx="77184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residual sugar: [..., 8.8, 8.9, 9.0,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10.7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11.0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] 과 같이 기존 데이터와 큰 갭을 보이는 데이터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p29"/>
          <p:cNvGraphicFramePr/>
          <p:nvPr/>
        </p:nvGraphicFramePr>
        <p:xfrm>
          <a:off x="430226" y="87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{3696A09B-8CDF-4F17-A16F-43BA937509DC}</a:tableStyleId>
              </a:tblPr>
              <a:tblGrid>
                <a:gridCol w="1074700"/>
                <a:gridCol w="852575"/>
                <a:gridCol w="954375"/>
                <a:gridCol w="2330775"/>
                <a:gridCol w="3220950"/>
              </a:tblGrid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방안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8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Seq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 누락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841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Char char="•"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단순 누락,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인덱스로 대체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Prefer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Frequency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WineFrequency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00" marB="0" marR="4500" marL="45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8" name="Google Shape;2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29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Wine_Frequency </a:t>
            </a:r>
            <a:r>
              <a:rPr b="1" lang="ko-KR" sz="800"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b="1" sz="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30"/>
          <p:cNvGraphicFramePr/>
          <p:nvPr/>
        </p:nvGraphicFramePr>
        <p:xfrm>
          <a:off x="429999" y="10462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{3696A09B-8CDF-4F17-A16F-43BA937509DC}</a:tableStyleId>
              </a:tblPr>
              <a:tblGrid>
                <a:gridCol w="770400"/>
                <a:gridCol w="761275"/>
                <a:gridCol w="792325"/>
                <a:gridCol w="2874800"/>
                <a:gridCol w="3085200"/>
              </a:tblGrid>
              <a:tr h="740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항목명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확인결과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정제 방안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7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Side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치즈를 먹지 않고 응답 (알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러지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치즈 선호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X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등)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값 누락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Nanum Gothic"/>
                        <a:buChar char="●"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무시할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정도의 결측치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판단되어 제거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Nanum Gothic"/>
                        <a:buChar char="●"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시음회에서 랜덤하게 치즈를 나누어 주었으므로, </a:t>
                      </a: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기록된 </a:t>
                      </a: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응답 수가 가장 적은 치즈로 대체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choice1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없음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600" marB="0" marR="4600" marL="460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결측치, 이상치 정제 계획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30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875625" y="352600"/>
            <a:ext cx="754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Wine_Data_Side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800">
                <a:latin typeface="Nanum Gothic"/>
                <a:ea typeface="Nanum Gothic"/>
                <a:cs typeface="Nanum Gothic"/>
                <a:sym typeface="Nanum Gothic"/>
              </a:rPr>
              <a:t>(10,000 데이터)</a:t>
            </a:r>
            <a:endParaRPr b="1" sz="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73" name="Google Shape;273;p30"/>
          <p:cNvGraphicFramePr/>
          <p:nvPr/>
        </p:nvGraphicFramePr>
        <p:xfrm>
          <a:off x="412200" y="3683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{5D7046DB-0574-4661-AFDE-3EC0193EBC08}</a:tableStyleId>
              </a:tblPr>
              <a:tblGrid>
                <a:gridCol w="1058700"/>
                <a:gridCol w="1154050"/>
                <a:gridCol w="1041325"/>
                <a:gridCol w="1310175"/>
                <a:gridCol w="1292825"/>
                <a:gridCol w="743650"/>
                <a:gridCol w="1100025"/>
                <a:gridCol w="768700"/>
              </a:tblGrid>
              <a:tr h="516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Annon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Roquefort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E69138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Cheddar</a:t>
                      </a:r>
                      <a:r>
                        <a:rPr lang="ko-KR">
                          <a:solidFill>
                            <a:srgbClr val="E69138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>
                        <a:solidFill>
                          <a:srgbClr val="E69138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69138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Gorgonzola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Camembert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Brie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Valencay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Ricotta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1232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1266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>
                          <a:solidFill>
                            <a:srgbClr val="E69138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1214</a:t>
                      </a:r>
                      <a:endParaRPr b="1">
                        <a:solidFill>
                          <a:srgbClr val="E69138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1232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1218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1221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1249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1308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74" name="Google Shape;274;p30"/>
          <p:cNvCxnSpPr/>
          <p:nvPr/>
        </p:nvCxnSpPr>
        <p:spPr>
          <a:xfrm>
            <a:off x="348375" y="4150375"/>
            <a:ext cx="8597100" cy="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68925" y="637250"/>
            <a:ext cx="84060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맥주 시장 레드오션化 및 매출 향상을 위한 와인 산업 진출 필요성 高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368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4646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15"/>
          <p:cNvCxnSpPr/>
          <p:nvPr/>
        </p:nvCxnSpPr>
        <p:spPr>
          <a:xfrm>
            <a:off x="4572000" y="1682375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" name="Google Shape;75;p15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25" y="1990388"/>
            <a:ext cx="3891195" cy="24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87225" y="1669550"/>
            <a:ext cx="389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맥주 시장에서 당사 매출 23% 저하 </a:t>
            </a:r>
            <a:r>
              <a:rPr b="1" i="0" lang="ko-KR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(15' - 현재)</a:t>
            </a:r>
            <a:endParaRPr b="1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" name="Google Shape;77;p15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5475" y="2201175"/>
            <a:ext cx="3891201" cy="21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883625" y="1669550"/>
            <a:ext cx="389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연 2% 이상의 성장률을 보이는 와인 수입 규모</a:t>
            </a:r>
            <a:endParaRPr b="1" i="0" sz="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824800" y="2979375"/>
            <a:ext cx="163200" cy="55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0" y="488620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출처: K-stat</a:t>
            </a:r>
            <a:endParaRPr b="0" i="0" sz="700" u="none" cap="none" strike="noStrike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8489350" y="16695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ko-KR" sz="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1)</a:t>
            </a:r>
            <a:endParaRPr b="0" i="0" sz="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711625" y="2045550"/>
            <a:ext cx="666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단위: 억 원</a:t>
            </a:r>
            <a:endParaRPr b="0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8137675" y="2045550"/>
            <a:ext cx="666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단위: $</a:t>
            </a:r>
            <a:endParaRPr b="0" i="0" sz="7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추진 배경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68925" y="637250"/>
            <a:ext cx="84060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"한국 프리미엄" 가격 정책과 높은 다양성으로 인해 예측하기 힘든 와인 수요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68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4646925" y="1589750"/>
            <a:ext cx="41280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6"/>
          <p:cNvCxnSpPr/>
          <p:nvPr/>
        </p:nvCxnSpPr>
        <p:spPr>
          <a:xfrm>
            <a:off x="4572000" y="1682375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6"/>
          <p:cNvSpPr/>
          <p:nvPr/>
        </p:nvSpPr>
        <p:spPr>
          <a:xfrm>
            <a:off x="4961775" y="1785300"/>
            <a:ext cx="3498300" cy="24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"...</a:t>
            </a:r>
            <a:r>
              <a:rPr b="0" i="1" lang="ko-KR" sz="1300" u="none" cap="none" strike="noStrike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소비자 유형은 와인을 선택</a:t>
            </a: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하는</a:t>
            </a:r>
            <a:endParaRPr b="0" i="1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속성 , 구매동기와 이용형태 등에 영향을 미치게 된다 …"</a:t>
            </a:r>
            <a:endParaRPr b="0" i="1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"...시장을 세분화하여 각 </a:t>
            </a:r>
            <a:r>
              <a:rPr b="0" i="1" lang="ko-KR" sz="1300" u="none" cap="none" strike="noStrike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집단별 특성을 규명하고 소비자의 행동을 이해함으로써</a:t>
            </a:r>
            <a:r>
              <a:rPr b="0" i="1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와인 관련 업체의 담당자에게 마케팅 전략에 도움을 주는..."</a:t>
            </a:r>
            <a:endParaRPr b="0" i="1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전문화 수준에 따른 와인 소비자 유형별 시장특성 분석,</a:t>
            </a:r>
            <a:r>
              <a:rPr b="1" i="0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ko-KR" sz="13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박재완 , 2014</a:t>
            </a:r>
            <a:endParaRPr b="0" i="1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647075" y="13414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개개인에 따라 차이를 보이는 와인 취향</a:t>
            </a:r>
            <a:endParaRPr b="1" i="0" sz="2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28075" y="1341475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객관적이지 않은 레이블링으로 높은 가격 형성</a:t>
            </a:r>
            <a:endParaRPr b="1" i="0" sz="2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628" y="2518078"/>
            <a:ext cx="3498300" cy="50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625" y="2931463"/>
            <a:ext cx="12382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7875" y="3076075"/>
            <a:ext cx="2156250" cy="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97875" y="3374025"/>
            <a:ext cx="2260050" cy="106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7925" y="1907557"/>
            <a:ext cx="3001700" cy="5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현상 파악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2" name="Google Shape;112;p17"/>
          <p:cNvCxnSpPr/>
          <p:nvPr/>
        </p:nvCxnSpPr>
        <p:spPr>
          <a:xfrm>
            <a:off x="6011263" y="1548950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3131263" y="1548950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251263" y="1548950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8892738" y="1548950"/>
            <a:ext cx="0" cy="28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7"/>
          <p:cNvSpPr/>
          <p:nvPr/>
        </p:nvSpPr>
        <p:spPr>
          <a:xfrm>
            <a:off x="410575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ustomer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와인에 익숙하지 않음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개개인의 취향 차이로 추천 難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비교적 높은 가격에 거부감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3290575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ompany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유통 및 정보 채널 부족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일괄적 마케팅 어려움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시 정량적 지표 부재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6171313" y="778200"/>
            <a:ext cx="2561400" cy="39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ompetitor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온라인, 편의점 등 채널 확대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치즈 등 안주를 이용한 마케팅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368925" y="637250"/>
            <a:ext cx="84060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수입 원가 절감을 위해 와인 품질 분류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소비자 취향에 맞춘 고객 군집별 분류 및 추천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❖"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안주와 매칭되는 와인, 혹은 와인과 매칭되는 안주 추천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현상 파악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311300" y="2080050"/>
            <a:ext cx="5004000" cy="2575200"/>
          </a:xfrm>
          <a:prstGeom prst="rect">
            <a:avLst/>
          </a:prstGeom>
          <a:solidFill>
            <a:srgbClr val="A4C2F4">
              <a:alpha val="6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3544550" y="2080050"/>
            <a:ext cx="5004000" cy="2575200"/>
          </a:xfrm>
          <a:prstGeom prst="rect">
            <a:avLst/>
          </a:prstGeom>
          <a:solidFill>
            <a:srgbClr val="EA9999">
              <a:alpha val="6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311300" y="2080077"/>
            <a:ext cx="32262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급성장하는 블루오션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5315300" y="2080025"/>
            <a:ext cx="32262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다품종에 따른 다양한 소비자 욕구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3544550" y="2080050"/>
            <a:ext cx="17706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와인 산업 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진출 방향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3" name="Google Shape;133;p18"/>
          <p:cNvCxnSpPr/>
          <p:nvPr/>
        </p:nvCxnSpPr>
        <p:spPr>
          <a:xfrm rot="10800000">
            <a:off x="4429850" y="1855350"/>
            <a:ext cx="0" cy="14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4" name="Google Shape;134;p18"/>
          <p:cNvCxnSpPr/>
          <p:nvPr/>
        </p:nvCxnSpPr>
        <p:spPr>
          <a:xfrm rot="10800000">
            <a:off x="4571925" y="1855350"/>
            <a:ext cx="0" cy="14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5" name="Google Shape;135;p18"/>
          <p:cNvCxnSpPr/>
          <p:nvPr/>
        </p:nvCxnSpPr>
        <p:spPr>
          <a:xfrm rot="10800000">
            <a:off x="4287775" y="1855350"/>
            <a:ext cx="0" cy="14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6" name="Google Shape;136;p18"/>
          <p:cNvSpPr txBox="1"/>
          <p:nvPr/>
        </p:nvSpPr>
        <p:spPr>
          <a:xfrm>
            <a:off x="311300" y="2439525"/>
            <a:ext cx="3226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"한국 와인시장 향후 5년간 성장가도 달릴 것..."</a:t>
            </a:r>
            <a:endParaRPr b="0" i="1" sz="1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FOODICON, 2018</a:t>
            </a:r>
            <a:endParaRPr b="0" i="0" sz="1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 생기도는 와인 시장...."</a:t>
            </a:r>
            <a:endParaRPr b="0" i="1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매일경제, 2017</a:t>
            </a:r>
            <a:endParaRPr b="0" i="0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"전 세계 와인생산자, '한국 와인시장 매력적'"</a:t>
            </a:r>
            <a:endParaRPr b="0" i="1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식품외식경제, 2017</a:t>
            </a:r>
            <a:endParaRPr b="0" i="0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"주식 보다 수익률이 높은 고급 와인 시장..."</a:t>
            </a:r>
            <a:endParaRPr b="0" i="1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코인프레스, 2018</a:t>
            </a:r>
            <a:endParaRPr b="0" i="0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4900" y="2511800"/>
            <a:ext cx="2987003" cy="1999250"/>
          </a:xfrm>
          <a:prstGeom prst="rect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46" name="Google Shape;146;p19"/>
          <p:cNvGraphicFramePr/>
          <p:nvPr/>
        </p:nvGraphicFramePr>
        <p:xfrm>
          <a:off x="524525" y="595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{3696A09B-8CDF-4F17-A16F-43BA937509DC}</a:tableStyleId>
              </a:tblPr>
              <a:tblGrid>
                <a:gridCol w="1704475"/>
                <a:gridCol w="1470675"/>
                <a:gridCol w="4919800"/>
              </a:tblGrid>
              <a:tr h="358825">
                <a:tc rowSpan="11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 시장 진출 이슈</a:t>
                      </a:r>
                      <a:endParaRPr sz="14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와인의 높은 가격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원산지 와인 등급과 실제 와인 등급의 차이로 인한 높은 수입 원가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와인에 매겨지는 30%의 높은 주세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다품종 소량 수입 구조에 따라 규모의 경제 실현 불가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복잡한 유통 구조와 주류 유통법에 의한 부가 비용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8825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와인 선별의 어려움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다양한 와인의 종류와 개인 취향에 따른 수입 품목 결정의 어려움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분류를 위한 정보 부족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58825">
                <a:tc vMerge="1"/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영업 및 마케팅 능력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진출 기업과의 영업 및 제휴 경쟁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층의 변화에 따른 新 유통 채널 필요성 대두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신규 소비자 유치를 위한 마케팅의 필요성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88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 소비자 유지를 위한 차별화의 필요성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58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HRD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신규 진출 분야인 와인 산업에 대한 노하우 부족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54" name="Google Shape;154;p20"/>
          <p:cNvGraphicFramePr/>
          <p:nvPr/>
        </p:nvGraphicFramePr>
        <p:xfrm>
          <a:off x="253113" y="494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{3696A09B-8CDF-4F17-A16F-43BA937509DC}</a:tableStyleId>
              </a:tblPr>
              <a:tblGrid>
                <a:gridCol w="1086550"/>
                <a:gridCol w="1100150"/>
                <a:gridCol w="1483500"/>
                <a:gridCol w="843300"/>
                <a:gridCol w="1114675"/>
                <a:gridCol w="1219450"/>
                <a:gridCol w="856150"/>
                <a:gridCol w="933975"/>
              </a:tblGrid>
              <a:tr h="3234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잠재 원인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/>
                        <a:t>데이터 수집 계획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428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데이터명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세부 데이터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속성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발생주기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수집방법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담당자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수집 가능성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378550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기존 와인 품질 및 등급</a:t>
                      </a:r>
                      <a:endParaRPr b="1" sz="11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와인 기본 정보</a:t>
                      </a:r>
                      <a:endParaRPr b="1"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가격, 용량,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수입 원가,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할인율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코르크 여부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범주형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DB 검색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</a:tr>
              <a:tr h="580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와인 품질 분류 인자</a:t>
                      </a:r>
                      <a:endParaRPr b="1"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고정 산도, 휘발성 산도,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구연산,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밀도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잔류 설탕, 염화나트륨, 자유 이산화황,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총 이산화황,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pH,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칼륨 황산염,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알코올 도수</a:t>
                      </a:r>
                      <a:endParaRPr sz="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품목별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한국식품연구원 의뢰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</a:tr>
              <a:tr h="3785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전세계 와인 생산지 정보</a:t>
                      </a:r>
                      <a:endParaRPr b="1"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토양, 기후, 강수량, 일조량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비정형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계절별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와이너리</a:t>
                      </a:r>
                      <a:r>
                        <a:rPr lang="ko-KR" sz="900"/>
                        <a:t> </a:t>
                      </a:r>
                      <a:r>
                        <a:rPr lang="ko-KR" sz="900" u="none" cap="none" strike="noStrike"/>
                        <a:t>협조 요청, 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인터넷 </a:t>
                      </a:r>
                      <a:r>
                        <a:rPr lang="ko-KR" sz="900"/>
                        <a:t>조사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/>
                </a:tc>
              </a:tr>
              <a:tr h="4796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소비자 와인 선호도</a:t>
                      </a:r>
                      <a:endParaRPr b="1"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소비자</a:t>
                      </a:r>
                      <a:endParaRPr b="1"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기본 정보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성</a:t>
                      </a:r>
                      <a:r>
                        <a:rPr lang="ko-KR" sz="900" u="none" cap="none" strike="noStrike"/>
                        <a:t>별</a:t>
                      </a:r>
                      <a:r>
                        <a:rPr lang="ko-KR" sz="900"/>
                        <a:t>, </a:t>
                      </a:r>
                      <a:r>
                        <a:rPr lang="ko-KR" sz="900" u="none" cap="none" strike="noStrike"/>
                        <a:t>연령</a:t>
                      </a:r>
                      <a:r>
                        <a:rPr lang="ko-KR" sz="900"/>
                        <a:t>, </a:t>
                      </a:r>
                      <a:r>
                        <a:rPr lang="ko-KR" sz="900" u="none" cap="none" strike="noStrike"/>
                        <a:t>지역</a:t>
                      </a:r>
                      <a:r>
                        <a:rPr lang="ko-KR" sz="900"/>
                        <a:t>, </a:t>
                      </a:r>
                      <a:r>
                        <a:rPr lang="ko-KR" sz="900" u="none" cap="none" strike="noStrike"/>
                        <a:t>직업</a:t>
                      </a:r>
                      <a:r>
                        <a:rPr lang="ko-KR" sz="900"/>
                        <a:t>, </a:t>
                      </a:r>
                      <a:r>
                        <a:rPr lang="ko-KR" sz="900" u="none" cap="none" strike="noStrike"/>
                        <a:t>소득 수준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결혼 여부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범주형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회원가입 및 주문정보, </a:t>
                      </a: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인터넷 설문조사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3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소비자 와인 경험 정보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음주 빈도, 음주 와인 수, 선호 맛,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구매 와인 가격대, 구매 목적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범주형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비정형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회원가입 및 주문정보, 인터넷 설문조사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5" name="Google Shape;155;p20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63" name="Google Shape;163;p21"/>
          <p:cNvGraphicFramePr/>
          <p:nvPr/>
        </p:nvGraphicFramePr>
        <p:xfrm>
          <a:off x="253113" y="90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{3696A09B-8CDF-4F17-A16F-43BA937509DC}</a:tableStyleId>
              </a:tblPr>
              <a:tblGrid>
                <a:gridCol w="1086550"/>
                <a:gridCol w="1100150"/>
                <a:gridCol w="1483500"/>
                <a:gridCol w="843300"/>
                <a:gridCol w="1114675"/>
                <a:gridCol w="1219450"/>
                <a:gridCol w="856150"/>
                <a:gridCol w="933975"/>
              </a:tblGrid>
              <a:tr h="31895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잠재 원인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200" u="none" cap="none" strike="noStrike"/>
                        <a:t>데이터 수집 계획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553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데이터명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세부 데이터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속성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발생주기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수집방법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담당자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u="none" cap="none" strike="noStrike"/>
                        <a:t>수집 가능성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332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영업 및 마케팅 능력</a:t>
                      </a:r>
                      <a:endParaRPr b="1" sz="11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자사 영업 경쟁력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자사/타사 매출액,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영업 매장 수,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사원 수, </a:t>
                      </a:r>
                      <a:r>
                        <a:rPr lang="ko-KR" sz="900"/>
                        <a:t>제휴 </a:t>
                      </a:r>
                      <a:r>
                        <a:rPr lang="ko-KR" sz="900" u="none" cap="none" strike="noStrike"/>
                        <a:t>브랜드 수,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파트너쉽 수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범주형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분기별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재무제표, 실적 발표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자사 마케팅 경쟁력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선호 안주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비정형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분기별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인터넷 설문조사,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MOU 데이터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325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고객 웹 방문기록</a:t>
                      </a:r>
                      <a:endParaRPr b="1"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장, 단기 방문 고객 기록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세션 분석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방문 고객 장바구니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비정형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상시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세션 분석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HRD</a:t>
                      </a:r>
                      <a:endParaRPr b="1" sz="11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</a:rPr>
                        <a:t>임직원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chemeClr val="dk1"/>
                          </a:solidFill>
                        </a:rPr>
                        <a:t>교육 현황</a:t>
                      </a:r>
                      <a:endParaRPr b="1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교육 이수 시간,</a:t>
                      </a:r>
                      <a:endParaRPr sz="9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교육 평가 점수 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연속형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분기별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인사과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홍길동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900" u="none" cap="none" strike="noStrike"/>
                        <a:t>O</a:t>
                      </a:r>
                      <a:endParaRPr sz="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4" name="Google Shape;164;p21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88925" y="-296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잠재 원인 분석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0" y="316600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 flipH="1">
            <a:off x="1843800" y="4886175"/>
            <a:ext cx="7300200" cy="36000"/>
          </a:xfrm>
          <a:prstGeom prst="rect">
            <a:avLst/>
          </a:prstGeom>
          <a:gradFill>
            <a:gsLst>
              <a:gs pos="0">
                <a:srgbClr val="CC00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11253" l="34484" r="21790" t="13873"/>
          <a:stretch/>
        </p:blipFill>
        <p:spPr>
          <a:xfrm>
            <a:off x="4909625" y="966225"/>
            <a:ext cx="3906648" cy="32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7250" y="2987250"/>
            <a:ext cx="3672249" cy="1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548658" y="48378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ko-KR">
                <a:latin typeface="Nanum Gothic"/>
                <a:ea typeface="Nanum Gothic"/>
                <a:cs typeface="Nanum Gothic"/>
                <a:sym typeface="Nanum Gothic"/>
              </a:rPr>
              <a:t>‹#›</a:t>
            </a:fld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169300" y="858642"/>
            <a:ext cx="4108216" cy="3392095"/>
            <a:chOff x="0" y="653238"/>
            <a:chExt cx="4357925" cy="3951188"/>
          </a:xfrm>
        </p:grpSpPr>
        <p:pic>
          <p:nvPicPr>
            <p:cNvPr id="176" name="Google Shape;176;p22"/>
            <p:cNvPicPr preferRelativeResize="0"/>
            <p:nvPr/>
          </p:nvPicPr>
          <p:blipFill rotWithShape="1">
            <a:blip r:embed="rId5">
              <a:alphaModFix/>
            </a:blip>
            <a:srcRect b="0" l="22986" r="23790" t="12256"/>
            <a:stretch/>
          </p:blipFill>
          <p:spPr>
            <a:xfrm>
              <a:off x="0" y="653238"/>
              <a:ext cx="4357925" cy="3951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2"/>
            <p:cNvSpPr/>
            <p:nvPr/>
          </p:nvSpPr>
          <p:spPr>
            <a:xfrm>
              <a:off x="49525" y="686275"/>
              <a:ext cx="768000" cy="16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2"/>
            <p:cNvSpPr txBox="1"/>
            <p:nvPr/>
          </p:nvSpPr>
          <p:spPr>
            <a:xfrm>
              <a:off x="91975" y="657925"/>
              <a:ext cx="5802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baseline="30000"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SEGYE Inc.</a:t>
              </a:r>
              <a:endParaRPr b="1" baseline="30000"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49525" y="749875"/>
              <a:ext cx="106200" cy="106200"/>
            </a:xfrm>
            <a:prstGeom prst="sun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0" name="Google Shape;180;p22"/>
          <p:cNvCxnSpPr/>
          <p:nvPr/>
        </p:nvCxnSpPr>
        <p:spPr>
          <a:xfrm>
            <a:off x="4572000" y="1157300"/>
            <a:ext cx="0" cy="3201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22"/>
          <p:cNvSpPr/>
          <p:nvPr/>
        </p:nvSpPr>
        <p:spPr>
          <a:xfrm>
            <a:off x="208950" y="4328349"/>
            <a:ext cx="4068600" cy="3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안주 맞춤형 와인 추천을 통한 차별화된 마케팅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4909660" y="4326550"/>
            <a:ext cx="3906600" cy="33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 시 관심분야를 통해 고객 데이터 수집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2534400" y="421663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웹페이지를 활용한 고객 데이터 수집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